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60"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7" d="100"/>
          <a:sy n="87" d="100"/>
        </p:scale>
        <p:origin x="-2019"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1E68388-8C9D-48A2-BB31-0676EB10490F}" type="datetimeFigureOut">
              <a:rPr lang="en-US" smtClean="0"/>
              <a:t>2/11/2024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4FF271ED-FF7D-43FF-A94F-E38334280164}"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7228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E68388-8C9D-48A2-BB31-0676EB10490F}" type="datetimeFigureOut">
              <a:rPr lang="en-US" smtClean="0"/>
              <a:t>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F271ED-FF7D-43FF-A94F-E38334280164}" type="slidenum">
              <a:rPr lang="en-US" smtClean="0"/>
              <a:t>‹#›</a:t>
            </a:fld>
            <a:endParaRPr lang="en-US"/>
          </a:p>
        </p:txBody>
      </p:sp>
    </p:spTree>
    <p:extLst>
      <p:ext uri="{BB962C8B-B14F-4D97-AF65-F5344CB8AC3E}">
        <p14:creationId xmlns:p14="http://schemas.microsoft.com/office/powerpoint/2010/main" val="528526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E68388-8C9D-48A2-BB31-0676EB10490F}" type="datetimeFigureOut">
              <a:rPr lang="en-US" smtClean="0"/>
              <a:t>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F271ED-FF7D-43FF-A94F-E38334280164}"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7009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E68388-8C9D-48A2-BB31-0676EB10490F}" type="datetimeFigureOut">
              <a:rPr lang="en-US" smtClean="0"/>
              <a:t>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F271ED-FF7D-43FF-A94F-E38334280164}"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5353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E68388-8C9D-48A2-BB31-0676EB10490F}" type="datetimeFigureOut">
              <a:rPr lang="en-US" smtClean="0"/>
              <a:t>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F271ED-FF7D-43FF-A94F-E38334280164}" type="slidenum">
              <a:rPr lang="en-US" smtClean="0"/>
              <a:t>‹#›</a:t>
            </a:fld>
            <a:endParaRPr lang="en-US"/>
          </a:p>
        </p:txBody>
      </p:sp>
    </p:spTree>
    <p:extLst>
      <p:ext uri="{BB962C8B-B14F-4D97-AF65-F5344CB8AC3E}">
        <p14:creationId xmlns:p14="http://schemas.microsoft.com/office/powerpoint/2010/main" val="19370878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E68388-8C9D-48A2-BB31-0676EB10490F}" type="datetimeFigureOut">
              <a:rPr lang="en-US" smtClean="0"/>
              <a:t>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F271ED-FF7D-43FF-A94F-E38334280164}"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1790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E68388-8C9D-48A2-BB31-0676EB10490F}" type="datetimeFigureOut">
              <a:rPr lang="en-US" smtClean="0"/>
              <a:t>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F271ED-FF7D-43FF-A94F-E38334280164}"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565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E68388-8C9D-48A2-BB31-0676EB10490F}" type="datetimeFigureOut">
              <a:rPr lang="en-US" smtClean="0"/>
              <a:t>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F271ED-FF7D-43FF-A94F-E3833428016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5643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E68388-8C9D-48A2-BB31-0676EB10490F}" type="datetimeFigureOut">
              <a:rPr lang="en-US" smtClean="0"/>
              <a:t>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F271ED-FF7D-43FF-A94F-E38334280164}"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3969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E68388-8C9D-48A2-BB31-0676EB10490F}" type="datetimeFigureOut">
              <a:rPr lang="en-US" smtClean="0"/>
              <a:t>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F271ED-FF7D-43FF-A94F-E38334280164}" type="slidenum">
              <a:rPr lang="en-US" smtClean="0"/>
              <a:t>‹#›</a:t>
            </a:fld>
            <a:endParaRPr lang="en-US"/>
          </a:p>
        </p:txBody>
      </p:sp>
    </p:spTree>
    <p:extLst>
      <p:ext uri="{BB962C8B-B14F-4D97-AF65-F5344CB8AC3E}">
        <p14:creationId xmlns:p14="http://schemas.microsoft.com/office/powerpoint/2010/main" val="3351332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E68388-8C9D-48A2-BB31-0676EB10490F}" type="datetimeFigureOut">
              <a:rPr lang="en-US" smtClean="0"/>
              <a:t>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F271ED-FF7D-43FF-A94F-E38334280164}"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3218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E68388-8C9D-48A2-BB31-0676EB10490F}" type="datetimeFigureOut">
              <a:rPr lang="en-US" smtClean="0"/>
              <a:t>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F271ED-FF7D-43FF-A94F-E38334280164}" type="slidenum">
              <a:rPr lang="en-US" smtClean="0"/>
              <a:t>‹#›</a:t>
            </a:fld>
            <a:endParaRPr lang="en-US"/>
          </a:p>
        </p:txBody>
      </p:sp>
    </p:spTree>
    <p:extLst>
      <p:ext uri="{BB962C8B-B14F-4D97-AF65-F5344CB8AC3E}">
        <p14:creationId xmlns:p14="http://schemas.microsoft.com/office/powerpoint/2010/main" val="3669160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E68388-8C9D-48A2-BB31-0676EB10490F}" type="datetimeFigureOut">
              <a:rPr lang="en-US" smtClean="0"/>
              <a:t>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F271ED-FF7D-43FF-A94F-E38334280164}"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6837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E68388-8C9D-48A2-BB31-0676EB10490F}" type="datetimeFigureOut">
              <a:rPr lang="en-US" smtClean="0"/>
              <a:t>2/11/2024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F271ED-FF7D-43FF-A94F-E3833428016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1861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E68388-8C9D-48A2-BB31-0676EB10490F}" type="datetimeFigureOut">
              <a:rPr lang="en-US" smtClean="0"/>
              <a:t>2/11/2024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F271ED-FF7D-43FF-A94F-E38334280164}" type="slidenum">
              <a:rPr lang="en-US" smtClean="0"/>
              <a:t>‹#›</a:t>
            </a:fld>
            <a:endParaRPr lang="en-US"/>
          </a:p>
        </p:txBody>
      </p:sp>
    </p:spTree>
    <p:extLst>
      <p:ext uri="{BB962C8B-B14F-4D97-AF65-F5344CB8AC3E}">
        <p14:creationId xmlns:p14="http://schemas.microsoft.com/office/powerpoint/2010/main" val="2837386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E68388-8C9D-48A2-BB31-0676EB10490F}" type="datetimeFigureOut">
              <a:rPr lang="en-US" smtClean="0"/>
              <a:t>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F271ED-FF7D-43FF-A94F-E38334280164}"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44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E68388-8C9D-48A2-BB31-0676EB10490F}" type="datetimeFigureOut">
              <a:rPr lang="en-US" smtClean="0"/>
              <a:t>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F271ED-FF7D-43FF-A94F-E38334280164}" type="slidenum">
              <a:rPr lang="en-US" smtClean="0"/>
              <a:t>‹#›</a:t>
            </a:fld>
            <a:endParaRPr lang="en-US"/>
          </a:p>
        </p:txBody>
      </p:sp>
    </p:spTree>
    <p:extLst>
      <p:ext uri="{BB962C8B-B14F-4D97-AF65-F5344CB8AC3E}">
        <p14:creationId xmlns:p14="http://schemas.microsoft.com/office/powerpoint/2010/main" val="2902117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1E68388-8C9D-48A2-BB31-0676EB10490F}" type="datetimeFigureOut">
              <a:rPr lang="en-US" smtClean="0"/>
              <a:t>2/11/2024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F271ED-FF7D-43FF-A94F-E38334280164}" type="slidenum">
              <a:rPr lang="en-US" smtClean="0"/>
              <a:t>‹#›</a:t>
            </a:fld>
            <a:endParaRPr lang="en-US"/>
          </a:p>
        </p:txBody>
      </p:sp>
    </p:spTree>
    <p:extLst>
      <p:ext uri="{BB962C8B-B14F-4D97-AF65-F5344CB8AC3E}">
        <p14:creationId xmlns:p14="http://schemas.microsoft.com/office/powerpoint/2010/main" val="234994391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DEC70-2E06-443D-8E17-D53D933265D6}"/>
              </a:ext>
            </a:extLst>
          </p:cNvPr>
          <p:cNvSpPr>
            <a:spLocks noGrp="1"/>
          </p:cNvSpPr>
          <p:nvPr>
            <p:ph type="ctrTitle"/>
          </p:nvPr>
        </p:nvSpPr>
        <p:spPr/>
        <p:style>
          <a:lnRef idx="2">
            <a:schemeClr val="dk1">
              <a:shade val="50000"/>
            </a:schemeClr>
          </a:lnRef>
          <a:fillRef idx="1">
            <a:schemeClr val="dk1"/>
          </a:fillRef>
          <a:effectRef idx="0">
            <a:schemeClr val="dk1"/>
          </a:effectRef>
          <a:fontRef idx="minor">
            <a:schemeClr val="lt1"/>
          </a:fontRef>
        </p:style>
        <p:txBody>
          <a:bodyPr/>
          <a:lstStyle/>
          <a:p>
            <a:r>
              <a:rPr lang="fa-IR" dirty="0"/>
              <a:t>سیستم های هوشمند</a:t>
            </a:r>
            <a:endParaRPr lang="en-US" dirty="0"/>
          </a:p>
        </p:txBody>
      </p:sp>
      <p:sp>
        <p:nvSpPr>
          <p:cNvPr id="3" name="Subtitle 2">
            <a:extLst>
              <a:ext uri="{FF2B5EF4-FFF2-40B4-BE49-F238E27FC236}">
                <a16:creationId xmlns:a16="http://schemas.microsoft.com/office/drawing/2014/main" id="{B5F80CDD-40AF-4D6A-BB82-023FC599797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102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9716-0C8A-4FF7-BBCB-53A555268D1A}"/>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pPr algn="r" rtl="1"/>
            <a:r>
              <a:rPr lang="en-US" dirty="0"/>
              <a:t>DISCRIMINATOR</a:t>
            </a:r>
          </a:p>
        </p:txBody>
      </p:sp>
      <p:pic>
        <p:nvPicPr>
          <p:cNvPr id="5" name="Content Placeholder 4">
            <a:extLst>
              <a:ext uri="{FF2B5EF4-FFF2-40B4-BE49-F238E27FC236}">
                <a16:creationId xmlns:a16="http://schemas.microsoft.com/office/drawing/2014/main" id="{B8C62E6D-BA73-4152-8392-22D15A00FAAC}"/>
              </a:ext>
            </a:extLst>
          </p:cNvPr>
          <p:cNvPicPr>
            <a:picLocks noGrp="1" noChangeAspect="1"/>
          </p:cNvPicPr>
          <p:nvPr>
            <p:ph idx="1"/>
          </p:nvPr>
        </p:nvPicPr>
        <p:blipFill>
          <a:blip r:embed="rId2"/>
          <a:stretch>
            <a:fillRect/>
          </a:stretch>
        </p:blipFill>
        <p:spPr>
          <a:xfrm>
            <a:off x="1558212" y="2845837"/>
            <a:ext cx="9255968" cy="291115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6916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05B9D-76D6-44CE-96D3-02760472766C}"/>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pPr algn="r" rtl="1"/>
            <a:r>
              <a:rPr lang="en-US" dirty="0"/>
              <a:t>TRAIN</a:t>
            </a:r>
          </a:p>
        </p:txBody>
      </p:sp>
      <p:pic>
        <p:nvPicPr>
          <p:cNvPr id="5" name="Content Placeholder 4">
            <a:extLst>
              <a:ext uri="{FF2B5EF4-FFF2-40B4-BE49-F238E27FC236}">
                <a16:creationId xmlns:a16="http://schemas.microsoft.com/office/drawing/2014/main" id="{5458C442-A8EF-4B97-9060-9BFB9B70C362}"/>
              </a:ext>
            </a:extLst>
          </p:cNvPr>
          <p:cNvPicPr>
            <a:picLocks noGrp="1" noChangeAspect="1"/>
          </p:cNvPicPr>
          <p:nvPr>
            <p:ph idx="1"/>
          </p:nvPr>
        </p:nvPicPr>
        <p:blipFill>
          <a:blip r:embed="rId2"/>
          <a:stretch>
            <a:fillRect/>
          </a:stretch>
        </p:blipFill>
        <p:spPr>
          <a:xfrm>
            <a:off x="1884784" y="2705878"/>
            <a:ext cx="8220269" cy="316946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5871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4E83-5DDD-442A-95CE-C8581E0FCBBA}"/>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pPr algn="r" rtl="1"/>
            <a:r>
              <a:rPr lang="en-US" dirty="0"/>
              <a:t>PLOTS</a:t>
            </a:r>
          </a:p>
        </p:txBody>
      </p:sp>
      <p:pic>
        <p:nvPicPr>
          <p:cNvPr id="5" name="Content Placeholder 4">
            <a:extLst>
              <a:ext uri="{FF2B5EF4-FFF2-40B4-BE49-F238E27FC236}">
                <a16:creationId xmlns:a16="http://schemas.microsoft.com/office/drawing/2014/main" id="{F3A5AB84-657E-44B6-A65F-EE356AD5BDAC}"/>
              </a:ext>
            </a:extLst>
          </p:cNvPr>
          <p:cNvPicPr>
            <a:picLocks noGrp="1" noChangeAspect="1"/>
          </p:cNvPicPr>
          <p:nvPr>
            <p:ph idx="1"/>
          </p:nvPr>
        </p:nvPicPr>
        <p:blipFill>
          <a:blip r:embed="rId2"/>
          <a:stretch>
            <a:fillRect/>
          </a:stretch>
        </p:blipFill>
        <p:spPr>
          <a:xfrm>
            <a:off x="1922106" y="2790383"/>
            <a:ext cx="8537510" cy="308548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8993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0716" y="2228546"/>
            <a:ext cx="9601196" cy="1303867"/>
          </a:xfrm>
        </p:spPr>
        <p:txBody>
          <a:bodyPr>
            <a:normAutofit fontScale="90000"/>
          </a:bodyPr>
          <a:lstStyle/>
          <a:p>
            <a:pPr rtl="1"/>
            <a:r>
              <a:rPr lang="fa-IR" dirty="0"/>
              <a:t>متن‌کاوی </a:t>
            </a:r>
            <a:r>
              <a:rPr lang="fa-IR" dirty="0" smtClean="0"/>
              <a:t>که </a:t>
            </a:r>
            <a:r>
              <a:rPr lang="fa-IR" dirty="0"/>
              <a:t>به آنالیز متن </a:t>
            </a:r>
            <a:r>
              <a:rPr lang="fa-IR" dirty="0" smtClean="0"/>
              <a:t>هم </a:t>
            </a:r>
            <a:r>
              <a:rPr lang="fa-IR" dirty="0"/>
              <a:t>معروف است، فرایند تبدیل متن بدون ساختار به داده‌های ساختاریافته برای تجزیه‌وتحلیل راحت‌تر است. متن‌کاوی به ماشین‌ها اجازه می‌دهد زبان انسان را بفهمند و به‌طور خودکار آن را پردازش کنند.</a:t>
            </a:r>
            <a:endParaRPr lang="en-GB" dirty="0"/>
          </a:p>
        </p:txBody>
      </p:sp>
    </p:spTree>
    <p:extLst>
      <p:ext uri="{BB962C8B-B14F-4D97-AF65-F5344CB8AC3E}">
        <p14:creationId xmlns:p14="http://schemas.microsoft.com/office/powerpoint/2010/main" val="509071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383" y="2474112"/>
            <a:ext cx="7877233" cy="1909776"/>
          </a:xfrm>
          <a:prstGeom prst="rect">
            <a:avLst/>
          </a:prstGeom>
        </p:spPr>
      </p:pic>
    </p:spTree>
    <p:extLst>
      <p:ext uri="{BB962C8B-B14F-4D97-AF65-F5344CB8AC3E}">
        <p14:creationId xmlns:p14="http://schemas.microsoft.com/office/powerpoint/2010/main" val="3112958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3584" y="2713821"/>
            <a:ext cx="7724831" cy="3005159"/>
          </a:xfrm>
        </p:spPr>
      </p:pic>
    </p:spTree>
    <p:extLst>
      <p:ext uri="{BB962C8B-B14F-4D97-AF65-F5344CB8AC3E}">
        <p14:creationId xmlns:p14="http://schemas.microsoft.com/office/powerpoint/2010/main" val="480950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کاربردها</a:t>
            </a:r>
            <a:endParaRPr lang="en-GB" dirty="0"/>
          </a:p>
        </p:txBody>
      </p:sp>
      <p:sp>
        <p:nvSpPr>
          <p:cNvPr id="4" name="Title 1"/>
          <p:cNvSpPr txBox="1">
            <a:spLocks/>
          </p:cNvSpPr>
          <p:nvPr/>
        </p:nvSpPr>
        <p:spPr>
          <a:xfrm>
            <a:off x="1447802" y="2723854"/>
            <a:ext cx="9601196"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rtl="1"/>
            <a:endParaRPr lang="en-GB" dirty="0"/>
          </a:p>
        </p:txBody>
      </p:sp>
      <p:sp>
        <p:nvSpPr>
          <p:cNvPr id="5" name="Title 1"/>
          <p:cNvSpPr txBox="1">
            <a:spLocks/>
          </p:cNvSpPr>
          <p:nvPr/>
        </p:nvSpPr>
        <p:spPr>
          <a:xfrm>
            <a:off x="1447802" y="2887141"/>
            <a:ext cx="9601196" cy="2958488"/>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a-IR" b="1" dirty="0"/>
              <a:t>خدمات مشتریان</a:t>
            </a:r>
          </a:p>
          <a:p>
            <a:r>
              <a:rPr lang="fa-IR" b="1" dirty="0"/>
              <a:t>مدیریت ریسک</a:t>
            </a:r>
          </a:p>
          <a:p>
            <a:r>
              <a:rPr lang="fa-IR" b="1" dirty="0"/>
              <a:t>پزشکی</a:t>
            </a:r>
          </a:p>
          <a:p>
            <a:r>
              <a:rPr lang="fa-IR" b="1" dirty="0"/>
              <a:t>اسپم فیلترینگ</a:t>
            </a:r>
          </a:p>
          <a:p>
            <a:endParaRPr lang="en-GB" dirty="0"/>
          </a:p>
        </p:txBody>
      </p:sp>
    </p:spTree>
    <p:extLst>
      <p:ext uri="{BB962C8B-B14F-4D97-AF65-F5344CB8AC3E}">
        <p14:creationId xmlns:p14="http://schemas.microsoft.com/office/powerpoint/2010/main" val="2166178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ایمپورت لایبرری ها</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6128" y="2810147"/>
            <a:ext cx="4456009" cy="1158719"/>
          </a:xfrm>
          <a:prstGeom prst="rect">
            <a:avLst/>
          </a:prstGeom>
        </p:spPr>
      </p:pic>
    </p:spTree>
    <p:extLst>
      <p:ext uri="{BB962C8B-B14F-4D97-AF65-F5344CB8AC3E}">
        <p14:creationId xmlns:p14="http://schemas.microsoft.com/office/powerpoint/2010/main" val="2402643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استخراج داده</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7028" y="2635239"/>
            <a:ext cx="6057944" cy="3162323"/>
          </a:xfrm>
        </p:spPr>
      </p:pic>
    </p:spTree>
    <p:extLst>
      <p:ext uri="{BB962C8B-B14F-4D97-AF65-F5344CB8AC3E}">
        <p14:creationId xmlns:p14="http://schemas.microsoft.com/office/powerpoint/2010/main" val="2213120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ایجاد دیتافریم</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3321" y="2561419"/>
            <a:ext cx="4505358" cy="3309962"/>
          </a:xfrm>
        </p:spPr>
      </p:pic>
    </p:spTree>
    <p:extLst>
      <p:ext uri="{BB962C8B-B14F-4D97-AF65-F5344CB8AC3E}">
        <p14:creationId xmlns:p14="http://schemas.microsoft.com/office/powerpoint/2010/main" val="3018116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603C8-6472-464E-B8A4-886313B77133}"/>
              </a:ext>
            </a:extLst>
          </p:cNvPr>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pPr algn="r" rtl="1"/>
            <a:r>
              <a:rPr lang="en-US" dirty="0"/>
              <a:t>GAN</a:t>
            </a:r>
          </a:p>
        </p:txBody>
      </p:sp>
      <p:sp>
        <p:nvSpPr>
          <p:cNvPr id="3" name="Content Placeholder 2">
            <a:extLst>
              <a:ext uri="{FF2B5EF4-FFF2-40B4-BE49-F238E27FC236}">
                <a16:creationId xmlns:a16="http://schemas.microsoft.com/office/drawing/2014/main" id="{A9243F20-4C47-4C95-AB37-B97054D809A3}"/>
              </a:ext>
            </a:extLst>
          </p:cNvPr>
          <p:cNvSpPr>
            <a:spLocks noGrp="1"/>
          </p:cNvSpPr>
          <p:nvPr>
            <p:ph idx="1"/>
          </p:nvPr>
        </p:nvSpPr>
        <p:spPr/>
        <p:txBody>
          <a:bodyPr/>
          <a:lstStyle/>
          <a:p>
            <a:pPr algn="r" rtl="1"/>
            <a:r>
              <a:rPr lang="en-US" sz="1800" dirty="0">
                <a:effectLst/>
                <a:latin typeface="Calibri" panose="020F0502020204030204" pitchFamily="34" charset="0"/>
                <a:ea typeface="Calibri" panose="020F0502020204030204" pitchFamily="34" charset="0"/>
                <a:cs typeface="B Nazanin" panose="00000400000000000000" pitchFamily="2" charset="-78"/>
              </a:rPr>
              <a:t>GAN</a:t>
            </a:r>
            <a:r>
              <a:rPr lang="fa-IR" sz="1800" dirty="0">
                <a:effectLst/>
                <a:latin typeface="Calibri" panose="020F0502020204030204" pitchFamily="34" charset="0"/>
                <a:ea typeface="Calibri" panose="020F0502020204030204" pitchFamily="34" charset="0"/>
                <a:cs typeface="B Nazanin" panose="00000400000000000000" pitchFamily="2" charset="-78"/>
              </a:rPr>
              <a:t> مخفف عبارت </a:t>
            </a:r>
            <a:r>
              <a:rPr lang="en-US" sz="1800" dirty="0">
                <a:effectLst/>
                <a:latin typeface="Calibri" panose="020F0502020204030204" pitchFamily="34" charset="0"/>
                <a:ea typeface="Calibri" panose="020F0502020204030204" pitchFamily="34" charset="0"/>
                <a:cs typeface="B Nazanin" panose="00000400000000000000" pitchFamily="2" charset="-78"/>
              </a:rPr>
              <a:t>Generative Adversarial Network</a:t>
            </a:r>
            <a:r>
              <a:rPr lang="fa-IR" sz="1800" dirty="0">
                <a:effectLst/>
                <a:latin typeface="Calibri" panose="020F0502020204030204" pitchFamily="34" charset="0"/>
                <a:ea typeface="Calibri" panose="020F0502020204030204" pitchFamily="34" charset="0"/>
                <a:cs typeface="B Nazanin" panose="00000400000000000000" pitchFamily="2" charset="-78"/>
              </a:rPr>
              <a:t> است.</a:t>
            </a:r>
          </a:p>
          <a:p>
            <a:pPr algn="r" rtl="1"/>
            <a:r>
              <a:rPr lang="fa-IR" sz="1800" dirty="0">
                <a:effectLst/>
                <a:latin typeface="Calibri" panose="020F0502020204030204" pitchFamily="34" charset="0"/>
                <a:ea typeface="Calibri" panose="020F0502020204030204" pitchFamily="34" charset="0"/>
                <a:cs typeface="B Nazanin" panose="00000400000000000000" pitchFamily="2" charset="-78"/>
              </a:rPr>
              <a:t>یک ساختار از مدل های یادگیری ماشین است که از دو شبکه عصبی تشکیل شده است : </a:t>
            </a:r>
          </a:p>
          <a:p>
            <a:pPr algn="r" rtl="1"/>
            <a:r>
              <a:rPr lang="fa-IR" sz="1800" dirty="0">
                <a:effectLst/>
                <a:latin typeface="Calibri" panose="020F0502020204030204" pitchFamily="34" charset="0"/>
                <a:ea typeface="Calibri" panose="020F0502020204030204" pitchFamily="34" charset="0"/>
                <a:cs typeface="B Nazanin" panose="00000400000000000000" pitchFamily="2" charset="-78"/>
              </a:rPr>
              <a:t>1) مولد(</a:t>
            </a:r>
            <a:r>
              <a:rPr lang="en-US" sz="1800" dirty="0">
                <a:effectLst/>
                <a:latin typeface="Calibri" panose="020F0502020204030204" pitchFamily="34" charset="0"/>
                <a:ea typeface="Calibri" panose="020F0502020204030204" pitchFamily="34" charset="0"/>
                <a:cs typeface="B Nazanin" panose="00000400000000000000" pitchFamily="2" charset="-78"/>
              </a:rPr>
              <a:t>generator</a:t>
            </a:r>
            <a:r>
              <a:rPr lang="fa-IR" sz="1800" dirty="0">
                <a:effectLst/>
                <a:latin typeface="Calibri" panose="020F0502020204030204" pitchFamily="34" charset="0"/>
                <a:ea typeface="Calibri" panose="020F0502020204030204" pitchFamily="34" charset="0"/>
                <a:cs typeface="B Nazanin" panose="00000400000000000000" pitchFamily="2" charset="-78"/>
              </a:rPr>
              <a:t>) </a:t>
            </a:r>
          </a:p>
          <a:p>
            <a:pPr algn="r" rtl="1"/>
            <a:r>
              <a:rPr lang="fa-IR" sz="1800" dirty="0">
                <a:latin typeface="Calibri" panose="020F0502020204030204" pitchFamily="34" charset="0"/>
                <a:ea typeface="Calibri" panose="020F0502020204030204" pitchFamily="34" charset="0"/>
                <a:cs typeface="B Nazanin" panose="00000400000000000000" pitchFamily="2" charset="-78"/>
              </a:rPr>
              <a:t>2</a:t>
            </a:r>
            <a:r>
              <a:rPr lang="fa-IR" sz="1800" dirty="0">
                <a:effectLst/>
                <a:latin typeface="Calibri" panose="020F0502020204030204" pitchFamily="34" charset="0"/>
                <a:ea typeface="Calibri" panose="020F0502020204030204" pitchFamily="34" charset="0"/>
                <a:cs typeface="B Nazanin" panose="00000400000000000000" pitchFamily="2" charset="-78"/>
              </a:rPr>
              <a:t>) تمایز(</a:t>
            </a:r>
            <a:r>
              <a:rPr lang="en-US" sz="1800" dirty="0">
                <a:effectLst/>
                <a:latin typeface="Calibri" panose="020F0502020204030204" pitchFamily="34" charset="0"/>
                <a:ea typeface="Calibri" panose="020F0502020204030204" pitchFamily="34" charset="0"/>
                <a:cs typeface="B Nazanin" panose="00000400000000000000" pitchFamily="2" charset="-78"/>
              </a:rPr>
              <a:t>discriminator</a:t>
            </a:r>
            <a:r>
              <a:rPr lang="fa-IR" sz="1800" dirty="0">
                <a:effectLst/>
                <a:latin typeface="Calibri" panose="020F0502020204030204" pitchFamily="34" charset="0"/>
                <a:ea typeface="Calibri" panose="020F0502020204030204" pitchFamily="34" charset="0"/>
                <a:cs typeface="B Nazanin" panose="00000400000000000000" pitchFamily="2" charset="-78"/>
              </a:rPr>
              <a:t>)</a:t>
            </a:r>
          </a:p>
          <a:p>
            <a:pPr algn="r" rtl="1"/>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B Nazanin" panose="00000400000000000000" pitchFamily="2" charset="-78"/>
              </a:rPr>
              <a:t>GAN</a:t>
            </a:r>
            <a:r>
              <a:rPr lang="fa-IR" sz="1800" dirty="0">
                <a:effectLst/>
                <a:latin typeface="Calibri" panose="020F0502020204030204" pitchFamily="34" charset="0"/>
                <a:ea typeface="Calibri" panose="020F0502020204030204" pitchFamily="34" charset="0"/>
                <a:cs typeface="B Nazanin" panose="00000400000000000000" pitchFamily="2" charset="-78"/>
              </a:rPr>
              <a:t> ها برای تولید داده های جدید طراحی شده اند که شبیه به مجموعه داده های آموزشی است.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91955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تبدیل کلمه ها به بردار</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7014" y="2825740"/>
            <a:ext cx="6257971" cy="2781320"/>
          </a:xfrm>
        </p:spPr>
      </p:pic>
    </p:spTree>
    <p:extLst>
      <p:ext uri="{BB962C8B-B14F-4D97-AF65-F5344CB8AC3E}">
        <p14:creationId xmlns:p14="http://schemas.microsoft.com/office/powerpoint/2010/main" val="4149604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تکمیل دیتافریم</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29007" y="2711439"/>
            <a:ext cx="4933986" cy="3009922"/>
          </a:xfrm>
        </p:spPr>
      </p:pic>
    </p:spTree>
    <p:extLst>
      <p:ext uri="{BB962C8B-B14F-4D97-AF65-F5344CB8AC3E}">
        <p14:creationId xmlns:p14="http://schemas.microsoft.com/office/powerpoint/2010/main" val="1919993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نویز هندلینگ</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03750" y="2557463"/>
            <a:ext cx="2984500" cy="3317875"/>
          </a:xfrm>
        </p:spPr>
      </p:pic>
    </p:spTree>
    <p:extLst>
      <p:ext uri="{BB962C8B-B14F-4D97-AF65-F5344CB8AC3E}">
        <p14:creationId xmlns:p14="http://schemas.microsoft.com/office/powerpoint/2010/main" val="286684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پدینگ</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6834" y="2557463"/>
            <a:ext cx="6618332" cy="3317875"/>
          </a:xfrm>
        </p:spPr>
      </p:pic>
    </p:spTree>
    <p:extLst>
      <p:ext uri="{BB962C8B-B14F-4D97-AF65-F5344CB8AC3E}">
        <p14:creationId xmlns:p14="http://schemas.microsoft.com/office/powerpoint/2010/main" val="2353371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داده آموزش و تست</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3896641"/>
            <a:ext cx="9601200" cy="639518"/>
          </a:xfrm>
        </p:spPr>
      </p:pic>
    </p:spTree>
    <p:extLst>
      <p:ext uri="{BB962C8B-B14F-4D97-AF65-F5344CB8AC3E}">
        <p14:creationId xmlns:p14="http://schemas.microsoft.com/office/powerpoint/2010/main" val="3810677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مدل اول</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27064" y="2557463"/>
            <a:ext cx="4537871" cy="3317875"/>
          </a:xfrm>
        </p:spPr>
      </p:pic>
    </p:spTree>
    <p:extLst>
      <p:ext uri="{BB962C8B-B14F-4D97-AF65-F5344CB8AC3E}">
        <p14:creationId xmlns:p14="http://schemas.microsoft.com/office/powerpoint/2010/main" val="589746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خروجی مدل اول</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3450730"/>
            <a:ext cx="9601200" cy="1531341"/>
          </a:xfrm>
        </p:spPr>
      </p:pic>
    </p:spTree>
    <p:extLst>
      <p:ext uri="{BB962C8B-B14F-4D97-AF65-F5344CB8AC3E}">
        <p14:creationId xmlns:p14="http://schemas.microsoft.com/office/powerpoint/2010/main" val="2555204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لرنینگ ریت های متفاوت</a:t>
            </a:r>
            <a:endParaRPr lang="en-GB"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51408" y="2557463"/>
            <a:ext cx="5489184" cy="3317875"/>
          </a:xfrm>
        </p:spPr>
      </p:pic>
    </p:spTree>
    <p:extLst>
      <p:ext uri="{BB962C8B-B14F-4D97-AF65-F5344CB8AC3E}">
        <p14:creationId xmlns:p14="http://schemas.microsoft.com/office/powerpoint/2010/main" val="4151677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خروجی لرنینگ ریت دوم</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7094" y="2897178"/>
            <a:ext cx="5057812" cy="2638444"/>
          </a:xfrm>
        </p:spPr>
      </p:pic>
    </p:spTree>
    <p:extLst>
      <p:ext uri="{BB962C8B-B14F-4D97-AF65-F5344CB8AC3E}">
        <p14:creationId xmlns:p14="http://schemas.microsoft.com/office/powerpoint/2010/main" val="494755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خروجی لرنینگ ریت اول</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6131" y="2701914"/>
            <a:ext cx="5219738" cy="3028972"/>
          </a:xfrm>
        </p:spPr>
      </p:pic>
    </p:spTree>
    <p:extLst>
      <p:ext uri="{BB962C8B-B14F-4D97-AF65-F5344CB8AC3E}">
        <p14:creationId xmlns:p14="http://schemas.microsoft.com/office/powerpoint/2010/main" val="2388335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3915D-081E-42C1-A559-4F61F8A372A5}"/>
              </a:ext>
            </a:extLst>
          </p:cNvPr>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pPr algn="r" rtl="1"/>
            <a:r>
              <a:rPr lang="fa-IR" dirty="0"/>
              <a:t>ساختار </a:t>
            </a:r>
            <a:endParaRPr lang="en-US" dirty="0"/>
          </a:p>
        </p:txBody>
      </p:sp>
      <p:pic>
        <p:nvPicPr>
          <p:cNvPr id="2052" name="Picture 4">
            <a:extLst>
              <a:ext uri="{FF2B5EF4-FFF2-40B4-BE49-F238E27FC236}">
                <a16:creationId xmlns:a16="http://schemas.microsoft.com/office/drawing/2014/main" id="{EBF8EB25-627F-42A4-AF5E-40A3730C5D0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261" t="7004" r="2712" b="7504"/>
          <a:stretch/>
        </p:blipFill>
        <p:spPr bwMode="auto">
          <a:xfrm>
            <a:off x="1735494" y="2789852"/>
            <a:ext cx="8640147" cy="30860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26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barn(inVertical)">
                                      <p:cBhvr>
                                        <p:cTn id="1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خروجی سوم</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41032" y="4071143"/>
            <a:ext cx="3109935" cy="290515"/>
          </a:xfrm>
        </p:spPr>
      </p:pic>
    </p:spTree>
    <p:extLst>
      <p:ext uri="{BB962C8B-B14F-4D97-AF65-F5344CB8AC3E}">
        <p14:creationId xmlns:p14="http://schemas.microsoft.com/office/powerpoint/2010/main" val="314988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اپتیمایزر اول</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2680" y="2642382"/>
            <a:ext cx="6986639" cy="3148036"/>
          </a:xfrm>
        </p:spPr>
      </p:pic>
    </p:spTree>
    <p:extLst>
      <p:ext uri="{BB962C8B-B14F-4D97-AF65-F5344CB8AC3E}">
        <p14:creationId xmlns:p14="http://schemas.microsoft.com/office/powerpoint/2010/main" val="2642025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خروجی</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7279" y="4033043"/>
            <a:ext cx="2257442" cy="366715"/>
          </a:xfrm>
        </p:spPr>
      </p:pic>
    </p:spTree>
    <p:extLst>
      <p:ext uri="{BB962C8B-B14F-4D97-AF65-F5344CB8AC3E}">
        <p14:creationId xmlns:p14="http://schemas.microsoft.com/office/powerpoint/2010/main" val="240550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اپتیمایزر دوم</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4118" y="2725727"/>
            <a:ext cx="6843763" cy="2981347"/>
          </a:xfrm>
        </p:spPr>
      </p:pic>
    </p:spTree>
    <p:extLst>
      <p:ext uri="{BB962C8B-B14F-4D97-AF65-F5344CB8AC3E}">
        <p14:creationId xmlns:p14="http://schemas.microsoft.com/office/powerpoint/2010/main" val="3600203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خروجی</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5447" y="2557463"/>
            <a:ext cx="6401105" cy="3317875"/>
          </a:xfrm>
        </p:spPr>
      </p:pic>
    </p:spTree>
    <p:extLst>
      <p:ext uri="{BB962C8B-B14F-4D97-AF65-F5344CB8AC3E}">
        <p14:creationId xmlns:p14="http://schemas.microsoft.com/office/powerpoint/2010/main" val="1580885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06099" y="2557463"/>
            <a:ext cx="3979802" cy="3317875"/>
          </a:xfrm>
        </p:spPr>
      </p:pic>
    </p:spTree>
    <p:extLst>
      <p:ext uri="{BB962C8B-B14F-4D97-AF65-F5344CB8AC3E}">
        <p14:creationId xmlns:p14="http://schemas.microsoft.com/office/powerpoint/2010/main" val="1145327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خروجی</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6342" y="4087812"/>
            <a:ext cx="2019315" cy="257177"/>
          </a:xfrm>
        </p:spPr>
      </p:pic>
    </p:spTree>
    <p:extLst>
      <p:ext uri="{BB962C8B-B14F-4D97-AF65-F5344CB8AC3E}">
        <p14:creationId xmlns:p14="http://schemas.microsoft.com/office/powerpoint/2010/main" val="2991148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خطی و غیر خطی</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09782" y="2557463"/>
            <a:ext cx="4172435" cy="3317875"/>
          </a:xfrm>
        </p:spPr>
      </p:pic>
    </p:spTree>
    <p:extLst>
      <p:ext uri="{BB962C8B-B14F-4D97-AF65-F5344CB8AC3E}">
        <p14:creationId xmlns:p14="http://schemas.microsoft.com/office/powerpoint/2010/main" val="2564510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فیت</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6091" y="3792535"/>
            <a:ext cx="5819818" cy="847731"/>
          </a:xfrm>
        </p:spPr>
      </p:pic>
    </p:spTree>
    <p:extLst>
      <p:ext uri="{BB962C8B-B14F-4D97-AF65-F5344CB8AC3E}">
        <p14:creationId xmlns:p14="http://schemas.microsoft.com/office/powerpoint/2010/main" val="1516269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خروجی</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7898" y="3716334"/>
            <a:ext cx="7296203" cy="1000132"/>
          </a:xfrm>
        </p:spPr>
      </p:pic>
    </p:spTree>
    <p:extLst>
      <p:ext uri="{BB962C8B-B14F-4D97-AF65-F5344CB8AC3E}">
        <p14:creationId xmlns:p14="http://schemas.microsoft.com/office/powerpoint/2010/main" val="1609190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093D7-A27C-4577-B858-B8956A30B22E}"/>
              </a:ext>
            </a:extLst>
          </p:cNvPr>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pPr algn="r" rtl="1"/>
            <a:r>
              <a:rPr lang="fa-IR" dirty="0"/>
              <a:t>نحوه عملکرد </a:t>
            </a:r>
            <a:r>
              <a:rPr lang="en-US" dirty="0"/>
              <a:t>GAN</a:t>
            </a:r>
          </a:p>
        </p:txBody>
      </p:sp>
      <p:sp>
        <p:nvSpPr>
          <p:cNvPr id="3" name="Content Placeholder 2">
            <a:extLst>
              <a:ext uri="{FF2B5EF4-FFF2-40B4-BE49-F238E27FC236}">
                <a16:creationId xmlns:a16="http://schemas.microsoft.com/office/drawing/2014/main" id="{F6EA681B-4141-49C7-8C13-DCD4FE769835}"/>
              </a:ext>
            </a:extLst>
          </p:cNvPr>
          <p:cNvSpPr>
            <a:spLocks noGrp="1"/>
          </p:cNvSpPr>
          <p:nvPr>
            <p:ph idx="1"/>
          </p:nvPr>
        </p:nvSpPr>
        <p:spPr/>
        <p:txBody>
          <a:bodyPr/>
          <a:lstStyle/>
          <a:p>
            <a:pPr marL="0" marR="0" algn="r" rtl="1">
              <a:lnSpc>
                <a:spcPct val="107000"/>
              </a:lnSpc>
              <a:spcBef>
                <a:spcPts val="0"/>
              </a:spcBef>
              <a:spcAft>
                <a:spcPts val="800"/>
              </a:spcAft>
              <a:tabLst>
                <a:tab pos="577850" algn="l"/>
              </a:tabLst>
            </a:pPr>
            <a:r>
              <a:rPr lang="fa-IR" sz="1800" dirty="0">
                <a:effectLst/>
                <a:latin typeface="Calibri" panose="020F0502020204030204" pitchFamily="34" charset="0"/>
                <a:ea typeface="Calibri" panose="020F0502020204030204" pitchFamily="34" charset="0"/>
                <a:cs typeface="B Nazanin" panose="00000400000000000000" pitchFamily="2" charset="-78"/>
              </a:rPr>
              <a:t>شبکه مولد نویز تصادفی را به عنوان ورودی دریافت می کند و سعی می کند داده های مصنوعی مانند تصاویر، صدا یا متن تولید کند. هدف آن تولید داده هایی است که از داده های واقعی قابل تشخیص نیستند. در ابتدا، ژنراتور خروجی های تصادفی تولید می کند، اما از طریق آموزش، می آموزد که با تنظیم پارامترهای داخلی خود، داده های واقعی تری تولید کند.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tabLst>
                <a:tab pos="577850" algn="l"/>
              </a:tabLst>
            </a:pPr>
            <a:r>
              <a:rPr lang="fa-IR" sz="1800" dirty="0">
                <a:effectLst/>
                <a:latin typeface="Calibri" panose="020F0502020204030204" pitchFamily="34" charset="0"/>
                <a:ea typeface="Calibri" panose="020F0502020204030204" pitchFamily="34" charset="0"/>
                <a:cs typeface="B Nazanin" panose="00000400000000000000" pitchFamily="2" charset="-78"/>
              </a:rPr>
              <a:t>از سوی دیگر، شبکه تشخیص دهنده به عنوان یک طبقه بند باینری عمل می کند. هم داده های واقعی را از مجموعه آموزشی و هم داده های سنتز شده از مولد را به عنوان ورودی می گیرد و سعی می کند بین آنها تمایز قائل شود. تمایز دهنده آموزش داده شده است تا داده های واقعی را به درستی به عنوان واقعی و داده های تولید شده را جعلی طبقه بندی کند.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dirty="0"/>
          </a:p>
        </p:txBody>
      </p:sp>
    </p:spTree>
    <p:extLst>
      <p:ext uri="{BB962C8B-B14F-4D97-AF65-F5344CB8AC3E}">
        <p14:creationId xmlns:p14="http://schemas.microsoft.com/office/powerpoint/2010/main" val="145857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پلات مدل اول</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26245" y="2557463"/>
            <a:ext cx="7139510" cy="3317875"/>
          </a:xfrm>
        </p:spPr>
      </p:pic>
    </p:spTree>
    <p:extLst>
      <p:ext uri="{BB962C8B-B14F-4D97-AF65-F5344CB8AC3E}">
        <p14:creationId xmlns:p14="http://schemas.microsoft.com/office/powerpoint/2010/main" val="1380762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پلات مدل دوم</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42133" y="2557463"/>
            <a:ext cx="7107733" cy="3317875"/>
          </a:xfrm>
        </p:spPr>
      </p:pic>
    </p:spTree>
    <p:extLst>
      <p:ext uri="{BB962C8B-B14F-4D97-AF65-F5344CB8AC3E}">
        <p14:creationId xmlns:p14="http://schemas.microsoft.com/office/powerpoint/2010/main" val="2965451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پلات مدل سوم</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7806" y="2557463"/>
            <a:ext cx="6996387" cy="3317875"/>
          </a:xfrm>
        </p:spPr>
      </p:pic>
    </p:spTree>
    <p:extLst>
      <p:ext uri="{BB962C8B-B14F-4D97-AF65-F5344CB8AC3E}">
        <p14:creationId xmlns:p14="http://schemas.microsoft.com/office/powerpoint/2010/main" val="1514898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پلات مدل 4ام</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06505" y="2557463"/>
            <a:ext cx="6778990" cy="3317875"/>
          </a:xfrm>
        </p:spPr>
      </p:pic>
    </p:spTree>
    <p:extLst>
      <p:ext uri="{BB962C8B-B14F-4D97-AF65-F5344CB8AC3E}">
        <p14:creationId xmlns:p14="http://schemas.microsoft.com/office/powerpoint/2010/main" val="2908792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smtClean="0"/>
              <a:t>پلات مدل پنجم</a:t>
            </a:r>
            <a:endParaRPr lang="en-GB"/>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33594" y="2557463"/>
            <a:ext cx="7124811" cy="3317875"/>
          </a:xfrm>
        </p:spPr>
      </p:pic>
    </p:spTree>
    <p:extLst>
      <p:ext uri="{BB962C8B-B14F-4D97-AF65-F5344CB8AC3E}">
        <p14:creationId xmlns:p14="http://schemas.microsoft.com/office/powerpoint/2010/main" val="4291584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58E0-6EDA-43F4-BE69-A203813B08EF}"/>
              </a:ext>
            </a:extLst>
          </p:cNvPr>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pPr algn="r" rtl="1"/>
            <a:r>
              <a:rPr lang="fa-IR" dirty="0"/>
              <a:t>کاربرد</a:t>
            </a:r>
            <a:endParaRPr lang="en-US" dirty="0"/>
          </a:p>
        </p:txBody>
      </p:sp>
      <p:sp>
        <p:nvSpPr>
          <p:cNvPr id="3" name="Content Placeholder 2">
            <a:extLst>
              <a:ext uri="{FF2B5EF4-FFF2-40B4-BE49-F238E27FC236}">
                <a16:creationId xmlns:a16="http://schemas.microsoft.com/office/drawing/2014/main" id="{61BE269C-1E12-4308-9A9D-C574AF440D9E}"/>
              </a:ext>
            </a:extLst>
          </p:cNvPr>
          <p:cNvSpPr>
            <a:spLocks noGrp="1"/>
          </p:cNvSpPr>
          <p:nvPr>
            <p:ph idx="1"/>
          </p:nvPr>
        </p:nvSpPr>
        <p:spPr/>
        <p:txBody>
          <a:bodyPr/>
          <a:lstStyle/>
          <a:p>
            <a:pPr marL="0" marR="0" algn="r" rtl="1">
              <a:lnSpc>
                <a:spcPct val="107000"/>
              </a:lnSpc>
              <a:spcBef>
                <a:spcPts val="0"/>
              </a:spcBef>
              <a:spcAft>
                <a:spcPts val="800"/>
              </a:spcAft>
              <a:tabLst>
                <a:tab pos="577850" algn="l"/>
              </a:tabLst>
            </a:pPr>
            <a:r>
              <a:rPr lang="fa-IR" sz="1800" dirty="0">
                <a:effectLst/>
                <a:latin typeface="Calibri" panose="020F0502020204030204" pitchFamily="34" charset="0"/>
                <a:ea typeface="Calibri" panose="020F0502020204030204" pitchFamily="34" charset="0"/>
                <a:cs typeface="B Nazanin" panose="00000400000000000000" pitchFamily="2" charset="-78"/>
              </a:rPr>
              <a:t>تولید تصویر مصنوعی : </a:t>
            </a:r>
            <a:r>
              <a:rPr lang="en-US" sz="1800" dirty="0">
                <a:effectLst/>
                <a:latin typeface="Calibri" panose="020F0502020204030204" pitchFamily="34" charset="0"/>
                <a:ea typeface="Calibri" panose="020F0502020204030204" pitchFamily="34" charset="0"/>
                <a:cs typeface="B Nazanin" panose="00000400000000000000" pitchFamily="2" charset="-78"/>
              </a:rPr>
              <a:t>GAN</a:t>
            </a:r>
            <a:r>
              <a:rPr lang="fa-IR" sz="1800" dirty="0">
                <a:effectLst/>
                <a:latin typeface="Calibri" panose="020F0502020204030204" pitchFamily="34" charset="0"/>
                <a:ea typeface="Calibri" panose="020F0502020204030204" pitchFamily="34" charset="0"/>
                <a:cs typeface="B Nazanin" panose="00000400000000000000" pitchFamily="2" charset="-78"/>
              </a:rPr>
              <a:t> ها می توانند تصاویر واقعی شبیه به عکس های واقعی تولید کنند. این ویژگی در زمینه های مختلفی مانند هنر، سرگرمی و تبلیغات کاربرد دارد. ( </a:t>
            </a:r>
            <a:r>
              <a:rPr lang="en-US" sz="1800" dirty="0">
                <a:effectLst/>
                <a:latin typeface="Calibri" panose="020F0502020204030204" pitchFamily="34" charset="0"/>
                <a:ea typeface="Calibri" panose="020F0502020204030204" pitchFamily="34" charset="0"/>
                <a:cs typeface="B Nazanin" panose="00000400000000000000" pitchFamily="2" charset="-78"/>
              </a:rPr>
              <a:t>GAN</a:t>
            </a:r>
            <a:r>
              <a:rPr lang="fa-IR" sz="1800" dirty="0">
                <a:effectLst/>
                <a:latin typeface="Calibri" panose="020F0502020204030204" pitchFamily="34" charset="0"/>
                <a:ea typeface="Calibri" panose="020F0502020204030204" pitchFamily="34" charset="0"/>
                <a:cs typeface="B Nazanin" panose="00000400000000000000" pitchFamily="2" charset="-78"/>
              </a:rPr>
              <a:t> ها همچنین می توانند برای تولید تصاویر با کیفیت بالا از ورودی های با وضوح پایین یا تکمیل قسمت های از دست رفته تصاویر استفاده شوند.)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tabLst>
                <a:tab pos="577850" algn="l"/>
              </a:tabLst>
            </a:pPr>
            <a:r>
              <a:rPr lang="fa-IR" sz="1800" dirty="0">
                <a:effectLst/>
                <a:latin typeface="Calibri" panose="020F0502020204030204" pitchFamily="34" charset="0"/>
                <a:ea typeface="Calibri" panose="020F0502020204030204" pitchFamily="34" charset="0"/>
                <a:cs typeface="B Nazanin" panose="00000400000000000000" pitchFamily="2" charset="-78"/>
              </a:rPr>
              <a:t>انتقال استایل : </a:t>
            </a:r>
            <a:r>
              <a:rPr lang="en-US" sz="1800" dirty="0">
                <a:effectLst/>
                <a:latin typeface="Calibri" panose="020F0502020204030204" pitchFamily="34" charset="0"/>
                <a:ea typeface="Calibri" panose="020F0502020204030204" pitchFamily="34" charset="0"/>
                <a:cs typeface="B Nazanin" panose="00000400000000000000" pitchFamily="2" charset="-78"/>
              </a:rPr>
              <a:t>GAN</a:t>
            </a:r>
            <a:r>
              <a:rPr lang="fa-IR" sz="1800" dirty="0">
                <a:effectLst/>
                <a:latin typeface="Calibri" panose="020F0502020204030204" pitchFamily="34" charset="0"/>
                <a:ea typeface="Calibri" panose="020F0502020204030204" pitchFamily="34" charset="0"/>
                <a:cs typeface="B Nazanin" panose="00000400000000000000" pitchFamily="2" charset="-78"/>
              </a:rPr>
              <a:t> ها می توانند استایل یک تصویر یا اثر هنری را بیاموزند و آن را بر روی تصویر دیگر اعمال کنند. این امکان ایجاد جلوه های هنری و تبدیل تصاویر به استایل های مختلف را فراهم می کند.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tabLst>
                <a:tab pos="577850" algn="l"/>
              </a:tabLst>
            </a:pPr>
            <a:r>
              <a:rPr lang="fa-IR" sz="1800" dirty="0">
                <a:effectLst/>
                <a:latin typeface="Calibri" panose="020F0502020204030204" pitchFamily="34" charset="0"/>
                <a:ea typeface="Calibri" panose="020F0502020204030204" pitchFamily="34" charset="0"/>
                <a:cs typeface="B Nazanin" panose="00000400000000000000" pitchFamily="2" charset="-78"/>
              </a:rPr>
              <a:t>افزایش داده ها: </a:t>
            </a:r>
            <a:r>
              <a:rPr lang="en-US" sz="1800" dirty="0">
                <a:effectLst/>
                <a:latin typeface="Calibri" panose="020F0502020204030204" pitchFamily="34" charset="0"/>
                <a:ea typeface="Calibri" panose="020F0502020204030204" pitchFamily="34" charset="0"/>
                <a:cs typeface="B Nazanin" panose="00000400000000000000" pitchFamily="2" charset="-78"/>
              </a:rPr>
              <a:t>GAN</a:t>
            </a:r>
            <a:r>
              <a:rPr lang="fa-IR" sz="1800" dirty="0">
                <a:effectLst/>
                <a:latin typeface="Calibri" panose="020F0502020204030204" pitchFamily="34" charset="0"/>
                <a:ea typeface="Calibri" panose="020F0502020204030204" pitchFamily="34" charset="0"/>
                <a:cs typeface="B Nazanin" panose="00000400000000000000" pitchFamily="2" charset="-78"/>
              </a:rPr>
              <a:t> ها می توانند داده های مصنوعی تولید کنند که می تواند برای تقویت مجموعه داده های آموزشی استفاده شود. این به ویژه زمانی مفید است که داده های واقعی کمیاب هستند یا زمانی که نیاز به داده های متنوع تر وجود دارد. </a:t>
            </a:r>
            <a:r>
              <a:rPr lang="en-US" sz="1800" dirty="0">
                <a:effectLst/>
                <a:latin typeface="Calibri" panose="020F0502020204030204" pitchFamily="34" charset="0"/>
                <a:ea typeface="Calibri" panose="020F0502020204030204" pitchFamily="34" charset="0"/>
                <a:cs typeface="B Nazanin" panose="00000400000000000000" pitchFamily="2" charset="-78"/>
              </a:rPr>
              <a:t>GAN</a:t>
            </a:r>
            <a:r>
              <a:rPr lang="fa-IR" sz="1800" dirty="0">
                <a:effectLst/>
                <a:latin typeface="Calibri" panose="020F0502020204030204" pitchFamily="34" charset="0"/>
                <a:ea typeface="Calibri" panose="020F0502020204030204" pitchFamily="34" charset="0"/>
                <a:cs typeface="B Nazanin" panose="00000400000000000000" pitchFamily="2" charset="-78"/>
              </a:rPr>
              <a:t> ها می توانند نمونه های بیشتری تولید کنند که به بهبود عملکرد و تعمیم مدل های یادگیری ماشین کمک می کند.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dirty="0"/>
          </a:p>
        </p:txBody>
      </p:sp>
    </p:spTree>
    <p:extLst>
      <p:ext uri="{BB962C8B-B14F-4D97-AF65-F5344CB8AC3E}">
        <p14:creationId xmlns:p14="http://schemas.microsoft.com/office/powerpoint/2010/main" val="394134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circle(in)">
                                      <p:cBhvr>
                                        <p:cTn id="15" dur="2000"/>
                                        <p:tgtEl>
                                          <p:spTgt spid="3">
                                            <p:txEl>
                                              <p:pRg st="1" end="1"/>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circle(in)">
                                      <p:cBhvr>
                                        <p:cTn id="18"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1A9BD-9F89-449C-A577-33DEB5D01545}"/>
              </a:ext>
            </a:extLst>
          </p:cNvPr>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pPr algn="r" rtl="1"/>
            <a:r>
              <a:rPr lang="en-US" dirty="0"/>
              <a:t>GAN EXTENTIONS</a:t>
            </a:r>
          </a:p>
        </p:txBody>
      </p:sp>
      <p:sp>
        <p:nvSpPr>
          <p:cNvPr id="3" name="Content Placeholder 2">
            <a:extLst>
              <a:ext uri="{FF2B5EF4-FFF2-40B4-BE49-F238E27FC236}">
                <a16:creationId xmlns:a16="http://schemas.microsoft.com/office/drawing/2014/main" id="{ADE0741F-7680-4AE5-B7D5-84E895E02258}"/>
              </a:ext>
            </a:extLst>
          </p:cNvPr>
          <p:cNvSpPr>
            <a:spLocks noGrp="1"/>
          </p:cNvSpPr>
          <p:nvPr>
            <p:ph idx="1"/>
          </p:nvPr>
        </p:nvSpPr>
        <p:spPr/>
        <p:txBody>
          <a:bodyPr/>
          <a:lstStyle/>
          <a:p>
            <a:pPr marL="0" marR="0" algn="r" rtl="1">
              <a:lnSpc>
                <a:spcPct val="107000"/>
              </a:lnSpc>
              <a:spcBef>
                <a:spcPts val="0"/>
              </a:spcBef>
              <a:spcAft>
                <a:spcPts val="800"/>
              </a:spcAft>
              <a:tabLst>
                <a:tab pos="577850" algn="l"/>
              </a:tabLst>
            </a:pPr>
            <a:r>
              <a:rPr lang="en-US" sz="1800" dirty="0">
                <a:effectLst/>
                <a:latin typeface="Calibri" panose="020F0502020204030204" pitchFamily="34" charset="0"/>
                <a:ea typeface="Calibri" panose="020F0502020204030204" pitchFamily="34" charset="0"/>
                <a:cs typeface="B Nazanin" panose="00000400000000000000" pitchFamily="2" charset="-78"/>
              </a:rPr>
              <a:t>GAN</a:t>
            </a:r>
            <a:r>
              <a:rPr lang="fa-IR" sz="1800" dirty="0">
                <a:effectLst/>
                <a:latin typeface="Calibri" panose="020F0502020204030204" pitchFamily="34" charset="0"/>
                <a:ea typeface="Calibri" panose="020F0502020204030204" pitchFamily="34" charset="0"/>
                <a:cs typeface="B Nazanin" panose="00000400000000000000" pitchFamily="2" charset="-78"/>
              </a:rPr>
              <a:t>های مشروط (</a:t>
            </a:r>
            <a:r>
              <a:rPr lang="en-US" sz="1800" dirty="0" err="1">
                <a:effectLst/>
                <a:latin typeface="Calibri" panose="020F0502020204030204" pitchFamily="34" charset="0"/>
                <a:ea typeface="Calibri" panose="020F0502020204030204" pitchFamily="34" charset="0"/>
                <a:cs typeface="B Nazanin" panose="00000400000000000000" pitchFamily="2" charset="-78"/>
              </a:rPr>
              <a:t>cGANs</a:t>
            </a:r>
            <a:r>
              <a:rPr lang="fa-IR" sz="1800" dirty="0">
                <a:effectLst/>
                <a:latin typeface="Calibri" panose="020F0502020204030204" pitchFamily="34" charset="0"/>
                <a:ea typeface="Calibri" panose="020F0502020204030204" pitchFamily="34" charset="0"/>
                <a:cs typeface="B Nazanin" panose="00000400000000000000" pitchFamily="2" charset="-78"/>
              </a:rPr>
              <a:t>): در </a:t>
            </a:r>
            <a:r>
              <a:rPr lang="en-US" sz="1800" dirty="0" err="1">
                <a:effectLst/>
                <a:latin typeface="Calibri" panose="020F0502020204030204" pitchFamily="34" charset="0"/>
                <a:ea typeface="Calibri" panose="020F0502020204030204" pitchFamily="34" charset="0"/>
                <a:cs typeface="B Nazanin" panose="00000400000000000000" pitchFamily="2" charset="-78"/>
              </a:rPr>
              <a:t>cGAN</a:t>
            </a:r>
            <a:r>
              <a:rPr lang="fa-IR" sz="1800" dirty="0">
                <a:effectLst/>
                <a:latin typeface="Calibri" panose="020F0502020204030204" pitchFamily="34" charset="0"/>
                <a:ea typeface="Calibri" panose="020F0502020204030204" pitchFamily="34" charset="0"/>
                <a:cs typeface="B Nazanin" panose="00000400000000000000" pitchFamily="2" charset="-78"/>
              </a:rPr>
              <a:t>ها، هم مولد و هم متمایزکننده اطلاعات مشروط اضافی را به عنوان ورودی دریافت می کنند که امکان تولید هدفمند را فراهم می کند. به عنوان مثال، در سنتز تصویر، ژنراتور را می‌توان بر روی ویژگی‌های خاصی مانند رنگ مو، ژست یا پس‌زمینه مشروط کرد و در نتیجه خروجی کنترل‌شده‌تر و قابل تنظیم‌تری به دست آورد.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r>
              <a:rPr lang="en-US" sz="1800" dirty="0">
                <a:effectLst/>
                <a:latin typeface="Calibri" panose="020F0502020204030204" pitchFamily="34" charset="0"/>
                <a:ea typeface="Calibri" panose="020F0502020204030204" pitchFamily="34" charset="0"/>
                <a:cs typeface="B Nazanin" panose="00000400000000000000" pitchFamily="2" charset="-78"/>
              </a:rPr>
              <a:t>Wasserstein GAN (WGAN): WGAN</a:t>
            </a:r>
            <a:r>
              <a:rPr lang="en-US" sz="1800" dirty="0">
                <a:effectLst/>
                <a:latin typeface="B Nazanin" panose="00000400000000000000" pitchFamily="2" charset="-78"/>
                <a:ea typeface="Calibri" panose="020F0502020204030204" pitchFamily="34" charset="0"/>
              </a:rPr>
              <a:t> </a:t>
            </a:r>
            <a:r>
              <a:rPr lang="fa-IR" sz="1800" dirty="0">
                <a:effectLst/>
                <a:latin typeface="B Nazanin" panose="00000400000000000000" pitchFamily="2" charset="-78"/>
                <a:ea typeface="Calibri" panose="020F0502020204030204" pitchFamily="34" charset="0"/>
              </a:rPr>
              <a:t>یک تابع </a:t>
            </a:r>
            <a:r>
              <a:rPr lang="fa-IR" sz="1800" dirty="0">
                <a:latin typeface="B Nazanin" panose="00000400000000000000" pitchFamily="2" charset="-78"/>
                <a:ea typeface="Calibri" panose="020F0502020204030204" pitchFamily="34" charset="0"/>
              </a:rPr>
              <a:t>لاس </a:t>
            </a:r>
            <a:r>
              <a:rPr lang="fa-IR" sz="1800" dirty="0">
                <a:effectLst/>
                <a:latin typeface="B Nazanin" panose="00000400000000000000" pitchFamily="2" charset="-78"/>
                <a:ea typeface="Calibri" panose="020F0502020204030204" pitchFamily="34" charset="0"/>
              </a:rPr>
              <a:t>متفاوت را بر اساس فاصله </a:t>
            </a:r>
            <a:r>
              <a:rPr lang="en-US" sz="1800" dirty="0">
                <a:effectLst/>
                <a:latin typeface="Calibri" panose="020F0502020204030204" pitchFamily="34" charset="0"/>
                <a:ea typeface="Calibri" panose="020F0502020204030204" pitchFamily="34" charset="0"/>
                <a:cs typeface="B Nazanin" panose="00000400000000000000" pitchFamily="2" charset="-78"/>
              </a:rPr>
              <a:t>Wasserstein</a:t>
            </a:r>
            <a:r>
              <a:rPr lang="fa-IR" sz="1800" dirty="0">
                <a:effectLst/>
                <a:latin typeface="Calibri" panose="020F0502020204030204" pitchFamily="34" charset="0"/>
                <a:ea typeface="Calibri" panose="020F0502020204030204" pitchFamily="34" charset="0"/>
                <a:cs typeface="B Nazanin" panose="00000400000000000000" pitchFamily="2" charset="-78"/>
              </a:rPr>
              <a:t> معرفی می کند. این فرمول به مسئله ناپایداری </a:t>
            </a:r>
            <a:r>
              <a:rPr lang="en-US" sz="1800" dirty="0">
                <a:effectLst/>
                <a:latin typeface="Calibri" panose="020F0502020204030204" pitchFamily="34" charset="0"/>
                <a:ea typeface="Calibri" panose="020F0502020204030204" pitchFamily="34" charset="0"/>
                <a:cs typeface="B Nazanin" panose="00000400000000000000" pitchFamily="2" charset="-78"/>
              </a:rPr>
              <a:t>GAN</a:t>
            </a:r>
            <a:r>
              <a:rPr lang="fa-IR" sz="1800" dirty="0">
                <a:effectLst/>
                <a:latin typeface="Calibri" panose="020F0502020204030204" pitchFamily="34" charset="0"/>
                <a:ea typeface="Calibri" panose="020F0502020204030204" pitchFamily="34" charset="0"/>
                <a:cs typeface="B Nazanin" panose="00000400000000000000" pitchFamily="2" charset="-78"/>
              </a:rPr>
              <a:t> های سنتی می پردازد و آموزش پایدارتر و ویژگی های همگرایی را ارتقا می دهد</a:t>
            </a:r>
            <a:endParaRPr lang="en-US" dirty="0"/>
          </a:p>
        </p:txBody>
      </p:sp>
    </p:spTree>
    <p:extLst>
      <p:ext uri="{BB962C8B-B14F-4D97-AF65-F5344CB8AC3E}">
        <p14:creationId xmlns:p14="http://schemas.microsoft.com/office/powerpoint/2010/main" val="54304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F67F-D114-45A2-8433-575F9D56652A}"/>
              </a:ext>
            </a:extLst>
          </p:cNvPr>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a:lstStyle/>
          <a:p>
            <a:pPr algn="r" rtl="1"/>
            <a:r>
              <a:rPr lang="fa-IR" dirty="0"/>
              <a:t>نتایج</a:t>
            </a:r>
            <a:endParaRPr lang="en-US" dirty="0"/>
          </a:p>
        </p:txBody>
      </p:sp>
      <p:pic>
        <p:nvPicPr>
          <p:cNvPr id="4" name="Content Placeholder 3">
            <a:extLst>
              <a:ext uri="{FF2B5EF4-FFF2-40B4-BE49-F238E27FC236}">
                <a16:creationId xmlns:a16="http://schemas.microsoft.com/office/drawing/2014/main" id="{96B8A644-179D-4A1D-B45B-A48D12D8FC0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7976"/>
          <a:stretch/>
        </p:blipFill>
        <p:spPr bwMode="auto">
          <a:xfrm>
            <a:off x="1118118" y="2669116"/>
            <a:ext cx="4977882" cy="313985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30A065BC-127D-43B7-B663-57664B8003FE}"/>
              </a:ext>
            </a:extLst>
          </p:cNvPr>
          <p:cNvPicPr>
            <a:picLocks noChangeAspect="1"/>
          </p:cNvPicPr>
          <p:nvPr/>
        </p:nvPicPr>
        <p:blipFill rotWithShape="1">
          <a:blip r:embed="rId3">
            <a:extLst>
              <a:ext uri="{28A0092B-C50C-407E-A947-70E740481C1C}">
                <a14:useLocalDpi xmlns:a14="http://schemas.microsoft.com/office/drawing/2010/main" val="0"/>
              </a:ext>
            </a:extLst>
          </a:blip>
          <a:srcRect r="16084"/>
          <a:stretch/>
        </p:blipFill>
        <p:spPr bwMode="auto">
          <a:xfrm>
            <a:off x="6472335" y="2669116"/>
            <a:ext cx="4601547" cy="313266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8534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5226-522C-407F-BECC-E5D7C5B51128}"/>
              </a:ext>
            </a:extLst>
          </p:cNvPr>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a:lstStyle/>
          <a:p>
            <a:pPr algn="r" rtl="1"/>
            <a:r>
              <a:rPr lang="fa-IR" dirty="0"/>
              <a:t>نتایج</a:t>
            </a:r>
            <a:endParaRPr lang="en-US" dirty="0"/>
          </a:p>
        </p:txBody>
      </p:sp>
      <p:pic>
        <p:nvPicPr>
          <p:cNvPr id="4" name="Content Placeholder 3">
            <a:extLst>
              <a:ext uri="{FF2B5EF4-FFF2-40B4-BE49-F238E27FC236}">
                <a16:creationId xmlns:a16="http://schemas.microsoft.com/office/drawing/2014/main" id="{ABB8AE91-CB5E-4D4A-A452-F5523566DCE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4859"/>
          <a:stretch/>
        </p:blipFill>
        <p:spPr bwMode="auto">
          <a:xfrm>
            <a:off x="1295402" y="2687217"/>
            <a:ext cx="5010065" cy="30044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28D06074-8236-42A0-8389-125900119D2C}"/>
              </a:ext>
            </a:extLst>
          </p:cNvPr>
          <p:cNvPicPr>
            <a:picLocks noChangeAspect="1"/>
          </p:cNvPicPr>
          <p:nvPr/>
        </p:nvPicPr>
        <p:blipFill rotWithShape="1">
          <a:blip r:embed="rId3">
            <a:extLst>
              <a:ext uri="{28A0092B-C50C-407E-A947-70E740481C1C}">
                <a14:useLocalDpi xmlns:a14="http://schemas.microsoft.com/office/drawing/2010/main" val="0"/>
              </a:ext>
            </a:extLst>
          </a:blip>
          <a:srcRect r="21032"/>
          <a:stretch/>
        </p:blipFill>
        <p:spPr bwMode="auto">
          <a:xfrm>
            <a:off x="6512295" y="2939662"/>
            <a:ext cx="4693534" cy="1930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2479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in)">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A595F-E4AE-4731-A295-F462F2A6F5CF}"/>
              </a:ext>
            </a:extLst>
          </p:cNvPr>
          <p:cNvSpPr>
            <a:spLocks noGrp="1"/>
          </p:cNvSpPr>
          <p:nvPr>
            <p:ph type="title"/>
          </p:nvPr>
        </p:nvSpPr>
        <p:spPr/>
        <p:style>
          <a:lnRef idx="2">
            <a:schemeClr val="accent2">
              <a:shade val="50000"/>
            </a:schemeClr>
          </a:lnRef>
          <a:fillRef idx="1">
            <a:schemeClr val="accent2"/>
          </a:fillRef>
          <a:effectRef idx="0">
            <a:schemeClr val="accent2"/>
          </a:effectRef>
          <a:fontRef idx="minor">
            <a:schemeClr val="lt1"/>
          </a:fontRef>
        </p:style>
        <p:txBody>
          <a:bodyPr/>
          <a:lstStyle/>
          <a:p>
            <a:pPr algn="r" rtl="1"/>
            <a:r>
              <a:rPr lang="en-US" dirty="0"/>
              <a:t>GENERATOR</a:t>
            </a:r>
          </a:p>
        </p:txBody>
      </p:sp>
      <p:pic>
        <p:nvPicPr>
          <p:cNvPr id="5" name="Content Placeholder 4">
            <a:extLst>
              <a:ext uri="{FF2B5EF4-FFF2-40B4-BE49-F238E27FC236}">
                <a16:creationId xmlns:a16="http://schemas.microsoft.com/office/drawing/2014/main" id="{00F1348F-5166-4233-8D86-DC98ABF759FC}"/>
              </a:ext>
            </a:extLst>
          </p:cNvPr>
          <p:cNvPicPr>
            <a:picLocks noGrp="1" noChangeAspect="1"/>
          </p:cNvPicPr>
          <p:nvPr>
            <p:ph idx="1"/>
          </p:nvPr>
        </p:nvPicPr>
        <p:blipFill>
          <a:blip r:embed="rId2"/>
          <a:stretch>
            <a:fillRect/>
          </a:stretch>
        </p:blipFill>
        <p:spPr>
          <a:xfrm>
            <a:off x="1810140" y="2799184"/>
            <a:ext cx="8416212" cy="279918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6364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33</TotalTime>
  <Words>624</Words>
  <Application>Microsoft Office PowerPoint</Application>
  <PresentationFormat>Widescreen</PresentationFormat>
  <Paragraphs>57</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B Nazanin</vt:lpstr>
      <vt:lpstr>Calibri</vt:lpstr>
      <vt:lpstr>Garamond</vt:lpstr>
      <vt:lpstr>Times New Roman</vt:lpstr>
      <vt:lpstr>Organic</vt:lpstr>
      <vt:lpstr>سیستم های هوشمند</vt:lpstr>
      <vt:lpstr>GAN</vt:lpstr>
      <vt:lpstr>ساختار </vt:lpstr>
      <vt:lpstr>نحوه عملکرد GAN</vt:lpstr>
      <vt:lpstr>کاربرد</vt:lpstr>
      <vt:lpstr>GAN EXTENTIONS</vt:lpstr>
      <vt:lpstr>نتایج</vt:lpstr>
      <vt:lpstr>نتایج</vt:lpstr>
      <vt:lpstr>GENERATOR</vt:lpstr>
      <vt:lpstr>DISCRIMINATOR</vt:lpstr>
      <vt:lpstr>TRAIN</vt:lpstr>
      <vt:lpstr>PLOTS</vt:lpstr>
      <vt:lpstr>متن‌کاوی که به آنالیز متن هم معروف است، فرایند تبدیل متن بدون ساختار به داده‌های ساختاریافته برای تجزیه‌وتحلیل راحت‌تر است. متن‌کاوی به ماشین‌ها اجازه می‌دهد زبان انسان را بفهمند و به‌طور خودکار آن را پردازش کنند.</vt:lpstr>
      <vt:lpstr>PowerPoint Presentation</vt:lpstr>
      <vt:lpstr>PowerPoint Presentation</vt:lpstr>
      <vt:lpstr>کاربردها</vt:lpstr>
      <vt:lpstr>ایمپورت لایبرری ها</vt:lpstr>
      <vt:lpstr>استخراج داده</vt:lpstr>
      <vt:lpstr>ایجاد دیتافریم</vt:lpstr>
      <vt:lpstr>تبدیل کلمه ها به بردار</vt:lpstr>
      <vt:lpstr>تکمیل دیتافریم</vt:lpstr>
      <vt:lpstr>نویز هندلینگ</vt:lpstr>
      <vt:lpstr>پدینگ</vt:lpstr>
      <vt:lpstr>داده آموزش و تست</vt:lpstr>
      <vt:lpstr>مدل اول</vt:lpstr>
      <vt:lpstr>خروجی مدل اول</vt:lpstr>
      <vt:lpstr>لرنینگ ریت های متفاوت</vt:lpstr>
      <vt:lpstr>خروجی لرنینگ ریت دوم</vt:lpstr>
      <vt:lpstr>خروجی لرنینگ ریت اول</vt:lpstr>
      <vt:lpstr>خروجی سوم</vt:lpstr>
      <vt:lpstr>اپتیمایزر اول</vt:lpstr>
      <vt:lpstr>خروجی</vt:lpstr>
      <vt:lpstr>اپتیمایزر دوم</vt:lpstr>
      <vt:lpstr>خروجی</vt:lpstr>
      <vt:lpstr>PowerPoint Presentation</vt:lpstr>
      <vt:lpstr>خروجی</vt:lpstr>
      <vt:lpstr>خطی و غیر خطی</vt:lpstr>
      <vt:lpstr>فیت</vt:lpstr>
      <vt:lpstr>خروجی</vt:lpstr>
      <vt:lpstr>پلات مدل اول</vt:lpstr>
      <vt:lpstr>پلات مدل دوم</vt:lpstr>
      <vt:lpstr>پلات مدل سوم</vt:lpstr>
      <vt:lpstr>پلات مدل 4ام</vt:lpstr>
      <vt:lpstr>پلات مدل پنجم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سیستم های هوشمند</dc:title>
  <dc:creator>Parsa Ghadimi</dc:creator>
  <cp:lastModifiedBy>microsoft</cp:lastModifiedBy>
  <cp:revision>7</cp:revision>
  <dcterms:created xsi:type="dcterms:W3CDTF">2024-02-11T16:45:56Z</dcterms:created>
  <dcterms:modified xsi:type="dcterms:W3CDTF">2024-02-11T20:05:27Z</dcterms:modified>
</cp:coreProperties>
</file>